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858" r:id="rId3"/>
    <p:sldId id="876" r:id="rId4"/>
    <p:sldId id="878" r:id="rId5"/>
    <p:sldId id="860" r:id="rId6"/>
    <p:sldId id="879" r:id="rId7"/>
    <p:sldId id="880"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5" autoAdjust="0"/>
    <p:restoredTop sz="82428" autoAdjust="0"/>
  </p:normalViewPr>
  <p:slideViewPr>
    <p:cSldViewPr>
      <p:cViewPr varScale="1">
        <p:scale>
          <a:sx n="215" d="100"/>
          <a:sy n="215" d="100"/>
        </p:scale>
        <p:origin x="164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4/3/20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1898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10924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41166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45022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10:7-14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89277"/>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7 </a:t>
            </a:r>
            <a:r>
              <a:rPr lang="en-AU" sz="2600" dirty="0">
                <a:solidFill>
                  <a:schemeClr val="bg1"/>
                </a:solidFill>
                <a:latin typeface="Times New Roman" panose="02020603050405020304" pitchFamily="18" charset="0"/>
                <a:ea typeface="Arial" panose="020B0604020202020204" pitchFamily="34" charset="0"/>
              </a:rPr>
              <a:t>Look at what is before your eyes.  If anyone is confident that he is Christ’s, let him remind himself that just as he is Christ’s, so also are we.  </a:t>
            </a:r>
            <a:r>
              <a:rPr lang="en-AU" sz="2600" b="1" baseline="30000" dirty="0">
                <a:solidFill>
                  <a:schemeClr val="bg1"/>
                </a:solidFill>
                <a:latin typeface="Times New Roman" panose="02020603050405020304" pitchFamily="18" charset="0"/>
                <a:ea typeface="Arial" panose="020B0604020202020204" pitchFamily="34" charset="0"/>
              </a:rPr>
              <a:t>8 </a:t>
            </a:r>
            <a:r>
              <a:rPr lang="en-AU" sz="2600" dirty="0">
                <a:solidFill>
                  <a:schemeClr val="bg1"/>
                </a:solidFill>
                <a:latin typeface="Times New Roman" panose="02020603050405020304" pitchFamily="18" charset="0"/>
                <a:ea typeface="Arial" panose="020B0604020202020204" pitchFamily="34" charset="0"/>
              </a:rPr>
              <a:t>For even if I boast a little too much of our authority, which the Lord gave for building you up and not for destroying you, I will not be ashamed.  </a:t>
            </a:r>
            <a:r>
              <a:rPr lang="en-AU" sz="2600" b="1" baseline="30000" dirty="0">
                <a:solidFill>
                  <a:schemeClr val="bg1"/>
                </a:solidFill>
                <a:latin typeface="Times New Roman" panose="02020603050405020304" pitchFamily="18" charset="0"/>
                <a:ea typeface="Arial" panose="020B0604020202020204" pitchFamily="34" charset="0"/>
              </a:rPr>
              <a:t>9 </a:t>
            </a:r>
            <a:r>
              <a:rPr lang="en-AU" sz="2600" dirty="0">
                <a:solidFill>
                  <a:schemeClr val="bg1"/>
                </a:solidFill>
                <a:latin typeface="Times New Roman" panose="02020603050405020304" pitchFamily="18" charset="0"/>
                <a:ea typeface="Arial" panose="020B0604020202020204" pitchFamily="34" charset="0"/>
              </a:rPr>
              <a:t>I do not want to appear to be frightening you with my letters.  </a:t>
            </a:r>
            <a:r>
              <a:rPr lang="en-AU" sz="2600" b="1" baseline="30000" dirty="0">
                <a:solidFill>
                  <a:schemeClr val="bg1"/>
                </a:solidFill>
                <a:latin typeface="Times New Roman" panose="02020603050405020304" pitchFamily="18" charset="0"/>
                <a:ea typeface="Arial" panose="020B0604020202020204" pitchFamily="34" charset="0"/>
              </a:rPr>
              <a:t>10 </a:t>
            </a:r>
            <a:r>
              <a:rPr lang="en-AU" sz="2600" dirty="0">
                <a:solidFill>
                  <a:schemeClr val="bg1"/>
                </a:solidFill>
                <a:latin typeface="Times New Roman" panose="02020603050405020304" pitchFamily="18" charset="0"/>
                <a:ea typeface="Arial" panose="020B0604020202020204" pitchFamily="34" charset="0"/>
              </a:rPr>
              <a:t>For they say, “His letters are weighty and strong, but his bodily presence is weak, and his speech of no account.”  </a:t>
            </a:r>
            <a:r>
              <a:rPr lang="en-AU" sz="2600" b="1" baseline="30000" dirty="0">
                <a:solidFill>
                  <a:schemeClr val="bg1"/>
                </a:solidFill>
                <a:latin typeface="Times New Roman" panose="02020603050405020304" pitchFamily="18" charset="0"/>
                <a:ea typeface="Arial" panose="020B0604020202020204" pitchFamily="34" charset="0"/>
              </a:rPr>
              <a:t>11 </a:t>
            </a:r>
            <a:r>
              <a:rPr lang="en-AU" sz="2600" dirty="0">
                <a:solidFill>
                  <a:schemeClr val="bg1"/>
                </a:solidFill>
                <a:latin typeface="Times New Roman" panose="02020603050405020304" pitchFamily="18" charset="0"/>
                <a:ea typeface="Arial" panose="020B0604020202020204" pitchFamily="34" charset="0"/>
              </a:rPr>
              <a:t>Let such a person understand that what we say by letter when absent, we do when present.  </a:t>
            </a:r>
            <a:r>
              <a:rPr lang="en-AU" sz="2600" b="1" baseline="30000" dirty="0">
                <a:solidFill>
                  <a:schemeClr val="bg1"/>
                </a:solidFill>
                <a:latin typeface="Times New Roman" panose="02020603050405020304" pitchFamily="18" charset="0"/>
                <a:ea typeface="Arial" panose="020B0604020202020204" pitchFamily="34" charset="0"/>
              </a:rPr>
              <a:t>12 </a:t>
            </a:r>
            <a:r>
              <a:rPr lang="en-AU" sz="2600" dirty="0">
                <a:solidFill>
                  <a:schemeClr val="bg1"/>
                </a:solidFill>
                <a:latin typeface="Times New Roman" panose="02020603050405020304" pitchFamily="18" charset="0"/>
                <a:ea typeface="Arial" panose="020B0604020202020204" pitchFamily="34" charset="0"/>
              </a:rPr>
              <a:t>Not that we dare to classify or compare ourselves with some of those who are commending themselves.  But when they measure themselves by one another and compare themselves with one another, they are without understanding.</a:t>
            </a:r>
            <a:r>
              <a:rPr lang="en-AU" sz="2600" dirty="0">
                <a:solidFill>
                  <a:schemeClr val="bg1"/>
                </a:solidFill>
              </a:rPr>
              <a:t> </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42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13 </a:t>
            </a:r>
            <a:r>
              <a:rPr lang="en-AU" sz="2600" dirty="0">
                <a:solidFill>
                  <a:schemeClr val="bg1"/>
                </a:solidFill>
                <a:latin typeface="Times New Roman" panose="02020603050405020304" pitchFamily="18" charset="0"/>
                <a:ea typeface="Arial" panose="020B0604020202020204" pitchFamily="34" charset="0"/>
              </a:rPr>
              <a:t>But we will not boast beyond limits, but will boast only with regard to the area of influence God assigned to us, to reach even to you.  </a:t>
            </a:r>
            <a:r>
              <a:rPr lang="en-AU" sz="2600" b="1" baseline="30000" dirty="0">
                <a:solidFill>
                  <a:schemeClr val="bg1"/>
                </a:solidFill>
                <a:latin typeface="Times New Roman" panose="02020603050405020304" pitchFamily="18" charset="0"/>
                <a:ea typeface="Arial" panose="020B0604020202020204" pitchFamily="34" charset="0"/>
              </a:rPr>
              <a:t>14 </a:t>
            </a:r>
            <a:r>
              <a:rPr lang="en-AU" sz="2600" dirty="0">
                <a:solidFill>
                  <a:schemeClr val="bg1"/>
                </a:solidFill>
                <a:latin typeface="Times New Roman" panose="02020603050405020304" pitchFamily="18" charset="0"/>
                <a:ea typeface="Arial" panose="020B0604020202020204" pitchFamily="34" charset="0"/>
              </a:rPr>
              <a:t>For we are not overextending ourselves, as though we did not reach you.  For we were the first to come all the way to you with the gospel of Christ.  </a:t>
            </a:r>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We do not boast beyond limit in the labours of others.  But our hope is that as your faith increases, our area of influence among you may be greatly enlarged,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so that we may preach the gospel in lands beyond you, without boasting of work already done in another’s area of influence.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“Let the one who boasts, boast in the Lord.”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For it is not the one who commends himself who is approved, but the one whom the Lord commends.</a:t>
            </a:r>
            <a:r>
              <a:rPr lang="en-AU" sz="2600" dirty="0">
                <a:solidFill>
                  <a:schemeClr val="bg1"/>
                </a:solidFill>
              </a:rPr>
              <a:t> </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7341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ghly commended at business awards ceremony">
            <a:extLst>
              <a:ext uri="{FF2B5EF4-FFF2-40B4-BE49-F238E27FC236}">
                <a16:creationId xmlns:a16="http://schemas.microsoft.com/office/drawing/2014/main" id="{C9C46878-725D-BB4F-8718-1E1A0C975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846665"/>
            <a:ext cx="3089374" cy="4021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59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5925774"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To Be Commended by God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0" y="1094940"/>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We’re not supposed to compare ourselves to other Servants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are Servants of God;  They are Servants of God.  God calls and equips us for </a:t>
            </a:r>
            <a:r>
              <a:rPr lang="en-AU" b="1" dirty="0">
                <a:solidFill>
                  <a:schemeClr val="bg1"/>
                </a:solidFill>
                <a:latin typeface="Times New Roman" panose="02020603050405020304" pitchFamily="18" charset="0"/>
                <a:cs typeface="Times New Roman" panose="02020603050405020304" pitchFamily="18" charset="0"/>
              </a:rPr>
              <a:t>our</a:t>
            </a:r>
            <a:r>
              <a:rPr lang="en-AU" dirty="0">
                <a:solidFill>
                  <a:schemeClr val="bg1"/>
                </a:solidFill>
                <a:latin typeface="Times New Roman" panose="02020603050405020304" pitchFamily="18" charset="0"/>
                <a:cs typeface="Times New Roman" panose="02020603050405020304" pitchFamily="18" charset="0"/>
              </a:rPr>
              <a:t> ministry.</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first or second prize.  To be commended by the Lord </a:t>
            </a:r>
            <a:r>
              <a:rPr lang="en-AU" b="1" dirty="0">
                <a:solidFill>
                  <a:schemeClr val="bg1"/>
                </a:solidFill>
                <a:latin typeface="Times New Roman" panose="02020603050405020304" pitchFamily="18" charset="0"/>
                <a:cs typeface="Times New Roman" panose="02020603050405020304" pitchFamily="18" charset="0"/>
              </a:rPr>
              <a:t>is</a:t>
            </a:r>
            <a:r>
              <a:rPr lang="en-AU" dirty="0">
                <a:solidFill>
                  <a:schemeClr val="bg1"/>
                </a:solidFill>
                <a:latin typeface="Times New Roman" panose="02020603050405020304" pitchFamily="18" charset="0"/>
                <a:cs typeface="Times New Roman" panose="02020603050405020304" pitchFamily="18" charset="0"/>
              </a:rPr>
              <a:t> the prize.</a:t>
            </a:r>
          </a:p>
        </p:txBody>
      </p:sp>
      <p:sp>
        <p:nvSpPr>
          <p:cNvPr id="6" name="Rectangle 5">
            <a:extLst>
              <a:ext uri="{FF2B5EF4-FFF2-40B4-BE49-F238E27FC236}">
                <a16:creationId xmlns:a16="http://schemas.microsoft.com/office/drawing/2014/main" id="{87311E44-51FE-0245-96C7-58F9212D8628}"/>
              </a:ext>
            </a:extLst>
          </p:cNvPr>
          <p:cNvSpPr/>
          <p:nvPr/>
        </p:nvSpPr>
        <p:spPr>
          <a:xfrm>
            <a:off x="324495" y="464590"/>
            <a:ext cx="8424936" cy="646331"/>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one who boasts, boast in the Lord.”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is not the one who commends himself who is approved, but the one whom the Lord commends.</a:t>
            </a:r>
            <a:r>
              <a:rPr lang="en-AU" dirty="0"/>
              <a:t> </a:t>
            </a:r>
            <a:endParaRPr lang="en-AU"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1CA8128-9F28-E148-BEB1-6DA0ED7FF8FC}"/>
              </a:ext>
            </a:extLst>
          </p:cNvPr>
          <p:cNvSpPr txBox="1"/>
          <p:nvPr/>
        </p:nvSpPr>
        <p:spPr>
          <a:xfrm>
            <a:off x="7189" y="2886043"/>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Serving in the Area of Influence, that God has Assigned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2044C96-8DEE-C246-8272-8A0E6C837BEE}"/>
              </a:ext>
            </a:extLst>
          </p:cNvPr>
          <p:cNvSpPr/>
          <p:nvPr/>
        </p:nvSpPr>
        <p:spPr>
          <a:xfrm>
            <a:off x="27610" y="1978694"/>
            <a:ext cx="9116389" cy="923330"/>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Not that we dare to classify or compare ourselves with some of those who are commending themselves.  But when they measure themselves by one another and compare themselves with one another, they are without understanding.</a:t>
            </a:r>
            <a:r>
              <a:rPr lang="en-AU" dirty="0"/>
              <a:t> </a:t>
            </a:r>
            <a:endParaRPr lang="en-AU"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038703A8-1982-BA49-9D04-CC9B8AFC9F93}"/>
              </a:ext>
            </a:extLst>
          </p:cNvPr>
          <p:cNvSpPr txBox="1"/>
          <p:nvPr/>
        </p:nvSpPr>
        <p:spPr>
          <a:xfrm>
            <a:off x="-5938" y="3285938"/>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Ordinary people have been assigned an area of influence by God</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not about being an influential person or a ‘person of influence’.  </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P spid="11" grpId="0"/>
      <p:bldP spid="12" grpId="0" animBg="1"/>
      <p:bldP spid="1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3045454" cy="830997"/>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To Be Commended by God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14378" y="881768"/>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We’re not supposed to compare ourselves to other Servants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are Servants of God;  They are Servants of God.  God calls and equips us for </a:t>
            </a:r>
            <a:r>
              <a:rPr lang="en-AU" b="1" dirty="0">
                <a:solidFill>
                  <a:schemeClr val="bg1"/>
                </a:solidFill>
                <a:latin typeface="Times New Roman" panose="02020603050405020304" pitchFamily="18" charset="0"/>
                <a:cs typeface="Times New Roman" panose="02020603050405020304" pitchFamily="18" charset="0"/>
              </a:rPr>
              <a:t>our</a:t>
            </a:r>
            <a:r>
              <a:rPr lang="en-AU" dirty="0">
                <a:solidFill>
                  <a:schemeClr val="bg1"/>
                </a:solidFill>
                <a:latin typeface="Times New Roman" panose="02020603050405020304" pitchFamily="18" charset="0"/>
                <a:cs typeface="Times New Roman" panose="02020603050405020304" pitchFamily="18" charset="0"/>
              </a:rPr>
              <a:t> ministry.</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first or second prize.  To be commended by the Lord </a:t>
            </a:r>
            <a:r>
              <a:rPr lang="en-AU" b="1" dirty="0">
                <a:solidFill>
                  <a:schemeClr val="bg1"/>
                </a:solidFill>
                <a:latin typeface="Times New Roman" panose="02020603050405020304" pitchFamily="18" charset="0"/>
                <a:cs typeface="Times New Roman" panose="02020603050405020304" pitchFamily="18" charset="0"/>
              </a:rPr>
              <a:t>is</a:t>
            </a:r>
            <a:r>
              <a:rPr lang="en-AU" dirty="0">
                <a:solidFill>
                  <a:schemeClr val="bg1"/>
                </a:solidFill>
                <a:latin typeface="Times New Roman" panose="02020603050405020304" pitchFamily="18" charset="0"/>
                <a:cs typeface="Times New Roman" panose="02020603050405020304" pitchFamily="18" charset="0"/>
              </a:rPr>
              <a:t> the prize.</a:t>
            </a:r>
          </a:p>
        </p:txBody>
      </p:sp>
      <p:sp>
        <p:nvSpPr>
          <p:cNvPr id="6" name="Rectangle 5">
            <a:extLst>
              <a:ext uri="{FF2B5EF4-FFF2-40B4-BE49-F238E27FC236}">
                <a16:creationId xmlns:a16="http://schemas.microsoft.com/office/drawing/2014/main" id="{87311E44-51FE-0245-96C7-58F9212D8628}"/>
              </a:ext>
            </a:extLst>
          </p:cNvPr>
          <p:cNvSpPr/>
          <p:nvPr/>
        </p:nvSpPr>
        <p:spPr>
          <a:xfrm>
            <a:off x="3203848" y="0"/>
            <a:ext cx="5937349" cy="923330"/>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one who boasts, boast in the Lord.”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is not the one who commends himself who is approved, but the one whom the Lord commends.</a:t>
            </a:r>
            <a:r>
              <a:rPr lang="en-AU" dirty="0"/>
              <a:t> </a:t>
            </a:r>
            <a:endParaRPr lang="en-AU"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1CA8128-9F28-E148-BEB1-6DA0ED7FF8FC}"/>
              </a:ext>
            </a:extLst>
          </p:cNvPr>
          <p:cNvSpPr txBox="1"/>
          <p:nvPr/>
        </p:nvSpPr>
        <p:spPr>
          <a:xfrm>
            <a:off x="107504" y="1642124"/>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Serving in the Area of Influence, that God has Assigned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38703A8-1982-BA49-9D04-CC9B8AFC9F93}"/>
              </a:ext>
            </a:extLst>
          </p:cNvPr>
          <p:cNvSpPr txBox="1"/>
          <p:nvPr/>
        </p:nvSpPr>
        <p:spPr>
          <a:xfrm>
            <a:off x="94377" y="2042019"/>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Ordinary people have been assigned an area of influence by God</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not about being an influential person or a ‘person of influence’.  </a:t>
            </a:r>
          </a:p>
        </p:txBody>
      </p:sp>
      <p:sp>
        <p:nvSpPr>
          <p:cNvPr id="15" name="Rectangle 14">
            <a:extLst>
              <a:ext uri="{FF2B5EF4-FFF2-40B4-BE49-F238E27FC236}">
                <a16:creationId xmlns:a16="http://schemas.microsoft.com/office/drawing/2014/main" id="{E8F75329-9748-C142-B0C5-66510698BB25}"/>
              </a:ext>
            </a:extLst>
          </p:cNvPr>
          <p:cNvSpPr/>
          <p:nvPr/>
        </p:nvSpPr>
        <p:spPr>
          <a:xfrm>
            <a:off x="0" y="2641476"/>
            <a:ext cx="9116389" cy="2585323"/>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 Corinthians 1:26 </a:t>
            </a:r>
            <a:r>
              <a:rPr lang="en-AU" dirty="0">
                <a:latin typeface="Comic Sans MS" panose="030F0902030302020204" pitchFamily="66" charset="0"/>
                <a:ea typeface="Times New Roman" panose="02020603050405020304" pitchFamily="18" charset="0"/>
                <a:cs typeface="Times New Roman" panose="02020603050405020304" pitchFamily="18" charset="0"/>
              </a:rPr>
              <a:t>For consider your calling, brothers: not many of you were wise according to worldly standards, not many were powerful, not many were of noble birth.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But</a:t>
            </a:r>
            <a:r>
              <a:rPr lang="en-AU" dirty="0">
                <a:latin typeface="Comic Sans MS" panose="030F0902030302020204" pitchFamily="66" charset="0"/>
                <a:ea typeface="Times New Roman" panose="02020603050405020304" pitchFamily="18" charset="0"/>
                <a:cs typeface="Times New Roman" panose="02020603050405020304" pitchFamily="18" charset="0"/>
              </a:rPr>
              <a:t> God chose what is foolish in the world to shame the wise;  God chose what is weak in the world to shame the strong;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dirty="0">
                <a:latin typeface="Comic Sans MS" panose="030F0902030302020204" pitchFamily="66" charset="0"/>
                <a:ea typeface="Times New Roman" panose="02020603050405020304" pitchFamily="18" charset="0"/>
                <a:cs typeface="Times New Roman" panose="02020603050405020304" pitchFamily="18" charset="0"/>
              </a:rPr>
              <a:t>God chose what is low and despised in the world, even things that are not, to bring to nothing things that are,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29 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no human being might boast in the presence of God.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30 </a:t>
            </a:r>
            <a:r>
              <a:rPr lang="en-AU" dirty="0">
                <a:latin typeface="Comic Sans MS" panose="030F0902030302020204" pitchFamily="66" charset="0"/>
                <a:ea typeface="Times New Roman" panose="02020603050405020304" pitchFamily="18" charset="0"/>
                <a:cs typeface="Times New Roman" panose="02020603050405020304" pitchFamily="18" charset="0"/>
              </a:rPr>
              <a:t>And because of him you are in Christ Jesus, who became to us wisdom from God, righteousness and sanctification and redemption,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31 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as it is written, </a:t>
            </a:r>
            <a:r>
              <a:rPr lang="en-AU" dirty="0">
                <a:latin typeface="Comic Sans MS" panose="030F0902030302020204" pitchFamily="66" charset="0"/>
                <a:cs typeface="Times New Roman" panose="02020603050405020304" pitchFamily="18" charset="0"/>
              </a:rPr>
              <a:t>“Let  the  one  who  boasts,   boast  in  the  Lord.” </a:t>
            </a:r>
          </a:p>
        </p:txBody>
      </p:sp>
    </p:spTree>
    <p:extLst>
      <p:ext uri="{BB962C8B-B14F-4D97-AF65-F5344CB8AC3E}">
        <p14:creationId xmlns:p14="http://schemas.microsoft.com/office/powerpoint/2010/main" val="116765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3045454" cy="830997"/>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To Be Commended by God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14378" y="881768"/>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We’re not supposed to compare ourselves to other Servants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are Servants of God;  They are Servants of God.  God calls and equips us for </a:t>
            </a:r>
            <a:r>
              <a:rPr lang="en-AU" b="1" dirty="0">
                <a:solidFill>
                  <a:schemeClr val="bg1"/>
                </a:solidFill>
                <a:latin typeface="Times New Roman" panose="02020603050405020304" pitchFamily="18" charset="0"/>
                <a:cs typeface="Times New Roman" panose="02020603050405020304" pitchFamily="18" charset="0"/>
              </a:rPr>
              <a:t>our</a:t>
            </a:r>
            <a:r>
              <a:rPr lang="en-AU" dirty="0">
                <a:solidFill>
                  <a:schemeClr val="bg1"/>
                </a:solidFill>
                <a:latin typeface="Times New Roman" panose="02020603050405020304" pitchFamily="18" charset="0"/>
                <a:cs typeface="Times New Roman" panose="02020603050405020304" pitchFamily="18" charset="0"/>
              </a:rPr>
              <a:t> ministry.</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first or second prize.  To be commended by the Lord </a:t>
            </a:r>
            <a:r>
              <a:rPr lang="en-AU" b="1" dirty="0">
                <a:solidFill>
                  <a:schemeClr val="bg1"/>
                </a:solidFill>
                <a:latin typeface="Times New Roman" panose="02020603050405020304" pitchFamily="18" charset="0"/>
                <a:cs typeface="Times New Roman" panose="02020603050405020304" pitchFamily="18" charset="0"/>
              </a:rPr>
              <a:t>is</a:t>
            </a:r>
            <a:r>
              <a:rPr lang="en-AU" dirty="0">
                <a:solidFill>
                  <a:schemeClr val="bg1"/>
                </a:solidFill>
                <a:latin typeface="Times New Roman" panose="02020603050405020304" pitchFamily="18" charset="0"/>
                <a:cs typeface="Times New Roman" panose="02020603050405020304" pitchFamily="18" charset="0"/>
              </a:rPr>
              <a:t> the prize.</a:t>
            </a:r>
          </a:p>
        </p:txBody>
      </p:sp>
      <p:sp>
        <p:nvSpPr>
          <p:cNvPr id="6" name="Rectangle 5">
            <a:extLst>
              <a:ext uri="{FF2B5EF4-FFF2-40B4-BE49-F238E27FC236}">
                <a16:creationId xmlns:a16="http://schemas.microsoft.com/office/drawing/2014/main" id="{87311E44-51FE-0245-96C7-58F9212D8628}"/>
              </a:ext>
            </a:extLst>
          </p:cNvPr>
          <p:cNvSpPr/>
          <p:nvPr/>
        </p:nvSpPr>
        <p:spPr>
          <a:xfrm>
            <a:off x="3203848" y="0"/>
            <a:ext cx="5937349" cy="923330"/>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one who boasts, boast in the Lord.”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is not the one who commends himself who is approved, but the one whom the Lord commends.</a:t>
            </a:r>
            <a:r>
              <a:rPr lang="en-AU" dirty="0"/>
              <a:t> </a:t>
            </a:r>
            <a:endParaRPr lang="en-AU" dirty="0">
              <a:latin typeface="Comic Sans MS" panose="030F0902030302020204" pitchFamily="66" charset="0"/>
              <a:ea typeface="Times New Roman" panose="02020603050405020304" pitchFamily="18" charset="0"/>
            </a:endParaRPr>
          </a:p>
        </p:txBody>
      </p:sp>
      <p:sp>
        <p:nvSpPr>
          <p:cNvPr id="11" name="TextBox 10">
            <a:extLst>
              <a:ext uri="{FF2B5EF4-FFF2-40B4-BE49-F238E27FC236}">
                <a16:creationId xmlns:a16="http://schemas.microsoft.com/office/drawing/2014/main" id="{91CA8128-9F28-E148-BEB1-6DA0ED7FF8FC}"/>
              </a:ext>
            </a:extLst>
          </p:cNvPr>
          <p:cNvSpPr txBox="1"/>
          <p:nvPr/>
        </p:nvSpPr>
        <p:spPr>
          <a:xfrm>
            <a:off x="107504" y="1642124"/>
            <a:ext cx="9129622"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Serving in the Area of Influence, that God has Assigned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38703A8-1982-BA49-9D04-CC9B8AFC9F93}"/>
              </a:ext>
            </a:extLst>
          </p:cNvPr>
          <p:cNvSpPr txBox="1"/>
          <p:nvPr/>
        </p:nvSpPr>
        <p:spPr>
          <a:xfrm>
            <a:off x="94377" y="2042019"/>
            <a:ext cx="9144000" cy="1477328"/>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Ordinary people have been assigned an area of influence by God</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not about being an influential person or a ‘person of influence’.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has already put us in our ‘area of influence’.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share the Gospel and the Love of God with those we are connected with</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does His amazing work through us.  </a:t>
            </a:r>
          </a:p>
        </p:txBody>
      </p:sp>
      <p:sp>
        <p:nvSpPr>
          <p:cNvPr id="9" name="Rectangle 8">
            <a:extLst>
              <a:ext uri="{FF2B5EF4-FFF2-40B4-BE49-F238E27FC236}">
                <a16:creationId xmlns:a16="http://schemas.microsoft.com/office/drawing/2014/main" id="{A80E94B9-7F3F-3743-9E18-E905475DBC2C}"/>
              </a:ext>
            </a:extLst>
          </p:cNvPr>
          <p:cNvSpPr/>
          <p:nvPr/>
        </p:nvSpPr>
        <p:spPr>
          <a:xfrm>
            <a:off x="6251" y="4009628"/>
            <a:ext cx="9137749" cy="646331"/>
          </a:xfrm>
          <a:prstGeom prst="rect">
            <a:avLst/>
          </a:prstGeom>
          <a:solidFill>
            <a:schemeClr val="bg1"/>
          </a:solidFill>
        </p:spPr>
        <p:txBody>
          <a:bodyPr wrap="square">
            <a:spAutoFit/>
          </a:bodyPr>
          <a:lstStyle/>
          <a:p>
            <a:pPr indent="152400">
              <a:spcAft>
                <a:spcPts val="0"/>
              </a:spcAft>
            </a:pPr>
            <a:r>
              <a:rPr lang="en-AU" dirty="0">
                <a:latin typeface="Comic Sans MS" panose="030F0902030302020204" pitchFamily="66" charset="0"/>
                <a:ea typeface="Times New Roman" panose="02020603050405020304" pitchFamily="18" charset="0"/>
                <a:cs typeface="Times New Roman" panose="02020603050405020304" pitchFamily="18" charset="0"/>
              </a:rPr>
              <a:t>“Fear God and give him glory, because the hour of his judgment has come, and worship him who made heaven and earth, the sea and the springs of water.”</a:t>
            </a:r>
            <a:r>
              <a:rPr lang="en-AU" dirty="0"/>
              <a:t> </a:t>
            </a:r>
            <a:endParaRPr lang="en-AU"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163B1E97-04DA-3F48-8AC5-559827263751}"/>
              </a:ext>
            </a:extLst>
          </p:cNvPr>
          <p:cNvSpPr txBox="1"/>
          <p:nvPr/>
        </p:nvSpPr>
        <p:spPr>
          <a:xfrm>
            <a:off x="6251" y="3649588"/>
            <a:ext cx="2727753"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Gospel Message</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5A16B33-43DA-F24C-8851-7ED99DDF6C83}"/>
              </a:ext>
            </a:extLst>
          </p:cNvPr>
          <p:cNvSpPr txBox="1"/>
          <p:nvPr/>
        </p:nvSpPr>
        <p:spPr>
          <a:xfrm>
            <a:off x="-2803" y="4961574"/>
            <a:ext cx="9144000" cy="369332"/>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Let’s make the effort to keep in contact with those in our area of influence. </a:t>
            </a:r>
          </a:p>
        </p:txBody>
      </p:sp>
    </p:spTree>
    <p:extLst>
      <p:ext uri="{BB962C8B-B14F-4D97-AF65-F5344CB8AC3E}">
        <p14:creationId xmlns:p14="http://schemas.microsoft.com/office/powerpoint/2010/main" val="368856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9" grpId="0" animBg="1"/>
      <p:bldP spid="12" grpId="0"/>
      <p:bldP spid="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103491</TotalTime>
  <Words>990</Words>
  <Application>Microsoft Macintosh PowerPoint</Application>
  <PresentationFormat>On-screen Show (16:10)</PresentationFormat>
  <Paragraphs>41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1672</cp:revision>
  <cp:lastPrinted>2020-02-28T07:36:30Z</cp:lastPrinted>
  <dcterms:created xsi:type="dcterms:W3CDTF">2016-11-04T06:28:01Z</dcterms:created>
  <dcterms:modified xsi:type="dcterms:W3CDTF">2020-04-03T10:39:23Z</dcterms:modified>
</cp:coreProperties>
</file>